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  <p:sldMasterId id="2147483660" r:id="rId2"/>
  </p:sldMasterIdLst>
  <p:notesMasterIdLst>
    <p:notesMasterId r:id="rId21"/>
  </p:notesMasterIdLst>
  <p:sldIdLst>
    <p:sldId id="256" r:id="rId3"/>
    <p:sldId id="257" r:id="rId4"/>
    <p:sldId id="342" r:id="rId5"/>
    <p:sldId id="311" r:id="rId6"/>
    <p:sldId id="321" r:id="rId7"/>
    <p:sldId id="343" r:id="rId8"/>
    <p:sldId id="344" r:id="rId9"/>
    <p:sldId id="345" r:id="rId10"/>
    <p:sldId id="346" r:id="rId11"/>
    <p:sldId id="333" r:id="rId12"/>
    <p:sldId id="347" r:id="rId13"/>
    <p:sldId id="348" r:id="rId14"/>
    <p:sldId id="338" r:id="rId15"/>
    <p:sldId id="340" r:id="rId16"/>
    <p:sldId id="349" r:id="rId17"/>
    <p:sldId id="350" r:id="rId18"/>
    <p:sldId id="351" r:id="rId19"/>
    <p:sldId id="332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A41"/>
    <a:srgbClr val="45B3E5"/>
    <a:srgbClr val="DEEBF7"/>
    <a:srgbClr val="9DC3E6"/>
    <a:srgbClr val="CBFBCA"/>
    <a:srgbClr val="282625"/>
    <a:srgbClr val="9D9C98"/>
    <a:srgbClr val="C7E8F7"/>
    <a:srgbClr val="E2F3FB"/>
    <a:srgbClr val="D8E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2389" autoAdjust="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outlineViewPr>
    <p:cViewPr>
      <p:scale>
        <a:sx n="33" d="100"/>
        <a:sy n="33" d="100"/>
      </p:scale>
      <p:origin x="0" y="-632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FA05B2-0161-4184-94EB-FDF11DAB3A08}" type="datetimeFigureOut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174642-5166-45D2-9D33-E3C576BAFDD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739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aseline="0" smtClean="0"/>
          </a:p>
          <a:p>
            <a:r>
              <a:rPr lang="en-US" altLang="zh-TW" baseline="0" smtClean="0"/>
              <a:t> 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04479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77136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98480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3026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82275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4191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62824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1105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0981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6857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9111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5082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42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93892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66543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174642-5166-45D2-9D33-E3C576BAFDD0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0530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gradFill flip="none" rotWithShape="1">
          <a:gsLst>
            <a:gs pos="0">
              <a:srgbClr val="25A6E0"/>
            </a:gs>
            <a:gs pos="100000">
              <a:srgbClr val="104499"/>
            </a:gs>
          </a:gsLst>
          <a:lin ang="8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01115-2E62-4797-B29F-4A3D57F88684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3" name="Google Shape;13;p3"/>
          <p:cNvSpPr/>
          <p:nvPr userDrawn="1"/>
        </p:nvSpPr>
        <p:spPr>
          <a:xfrm>
            <a:off x="0" y="3677921"/>
            <a:ext cx="12192000" cy="2860992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5770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D9FEE-622E-4132-A9CC-A9B4A09A844F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8119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3B02-3054-4059-B435-AC88EF35E361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42119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6DE22-316C-4C88-B467-E12ECD7BDAFD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0332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/>
          <p:cNvSpPr>
            <a:spLocks noGrp="1"/>
          </p:cNvSpPr>
          <p:nvPr>
            <p:ph type="sldNum" idx="10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</p:spPr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11" name="圖片 10"/>
          <p:cNvPicPr>
            <a:picLocks noChangeAspect="1"/>
          </p:cNvPicPr>
          <p:nvPr userDrawn="1"/>
        </p:nvPicPr>
        <p:blipFill rotWithShape="1">
          <a:blip r:embed="rId2"/>
          <a:srcRect r="5596"/>
          <a:stretch/>
        </p:blipFill>
        <p:spPr>
          <a:xfrm>
            <a:off x="1" y="0"/>
            <a:ext cx="977295" cy="24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64072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 preserve="1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987039"/>
            <a:ext cx="12192000" cy="3557791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383833" y="2755733"/>
            <a:ext cx="9424400" cy="814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6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383833" y="3699103"/>
            <a:ext cx="9424400" cy="51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059477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preserve="1" userDrawn="1">
  <p:cSld name="Title + 2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4218819"/>
            <a:ext cx="12192000" cy="2326452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383833" y="1114667"/>
            <a:ext cx="94244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11104245" y="61299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 rotWithShape="1">
          <a:blip r:embed="rId2"/>
          <a:srcRect r="5596"/>
          <a:stretch/>
        </p:blipFill>
        <p:spPr>
          <a:xfrm>
            <a:off x="1" y="0"/>
            <a:ext cx="977295" cy="2419048"/>
          </a:xfrm>
          <a:prstGeom prst="rect">
            <a:avLst/>
          </a:prstGeom>
        </p:spPr>
      </p:pic>
      <p:sp>
        <p:nvSpPr>
          <p:cNvPr id="10" name="Google Shape;7;p1"/>
          <p:cNvSpPr txBox="1">
            <a:spLocks noGrp="1"/>
          </p:cNvSpPr>
          <p:nvPr>
            <p:ph idx="1" hasCustomPrompt="1"/>
          </p:nvPr>
        </p:nvSpPr>
        <p:spPr>
          <a:xfrm>
            <a:off x="1383833" y="1805264"/>
            <a:ext cx="94244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32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1219170" lvl="1" indent="-50798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32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828754" lvl="2" indent="-50798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32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2438339" lvl="3" indent="-50798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32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3047924" lvl="4" indent="-50798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32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3657509" lvl="5" indent="-50798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32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4267093" lvl="6" indent="-50798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32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4876678" lvl="7" indent="-50798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32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5486263" lvl="8" indent="-50798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32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zh-TW" altLang="en-US" smtClean="0"/>
              <a:t>新增文字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823322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45B3E5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01A41"/>
                </a:solidFill>
              </a:defRPr>
            </a:lvl1pPr>
            <a:lvl2pPr>
              <a:defRPr>
                <a:solidFill>
                  <a:srgbClr val="001A41"/>
                </a:solidFill>
              </a:defRPr>
            </a:lvl2pPr>
            <a:lvl3pPr>
              <a:defRPr>
                <a:solidFill>
                  <a:srgbClr val="001A41"/>
                </a:solidFill>
              </a:defRPr>
            </a:lvl3pPr>
            <a:lvl4pPr>
              <a:defRPr>
                <a:solidFill>
                  <a:srgbClr val="001A41"/>
                </a:solidFill>
              </a:defRPr>
            </a:lvl4pPr>
            <a:lvl5pPr>
              <a:defRPr>
                <a:solidFill>
                  <a:srgbClr val="001A41"/>
                </a:solidFill>
              </a:defRPr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7D392-5C31-41CF-8028-28572A170444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106989" y="6356350"/>
            <a:ext cx="2743200" cy="365125"/>
          </a:xfrm>
        </p:spPr>
        <p:txBody>
          <a:bodyPr/>
          <a:lstStyle>
            <a:lvl1pPr>
              <a:defRPr sz="1600"/>
            </a:lvl1pPr>
          </a:lstStyle>
          <a:p>
            <a:fld id="{B60F223A-E016-418C-AE63-646D00B724E4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/>
          <a:srcRect r="5596"/>
          <a:stretch/>
        </p:blipFill>
        <p:spPr>
          <a:xfrm>
            <a:off x="0" y="0"/>
            <a:ext cx="732971" cy="1814286"/>
          </a:xfrm>
          <a:prstGeom prst="rect">
            <a:avLst/>
          </a:prstGeom>
        </p:spPr>
      </p:pic>
      <p:sp>
        <p:nvSpPr>
          <p:cNvPr id="10" name="Google Shape;27;p6"/>
          <p:cNvSpPr/>
          <p:nvPr userDrawn="1"/>
        </p:nvSpPr>
        <p:spPr>
          <a:xfrm>
            <a:off x="-18506" y="4529545"/>
            <a:ext cx="12229011" cy="1950403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C7E8F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9514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7D392-5C31-41CF-8028-28572A170444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106989" y="6356350"/>
            <a:ext cx="2743200" cy="365125"/>
          </a:xfrm>
        </p:spPr>
        <p:txBody>
          <a:bodyPr/>
          <a:lstStyle>
            <a:lvl1pPr>
              <a:defRPr sz="1600"/>
            </a:lvl1pPr>
          </a:lstStyle>
          <a:p>
            <a:fld id="{B60F223A-E016-418C-AE63-646D00B724E4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 rotWithShape="1">
          <a:blip r:embed="rId2"/>
          <a:srcRect r="5596"/>
          <a:stretch/>
        </p:blipFill>
        <p:spPr>
          <a:xfrm>
            <a:off x="0" y="0"/>
            <a:ext cx="732971" cy="18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5546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2528E-F71E-42B6-86B4-961938FE86D1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12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357F8-6989-4B32-BFEA-E8406CF1D5C8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1905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AA515-8111-421C-B082-017B4144E3F4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091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86D7F-1EC6-40FE-94BA-C3C7DE10991B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82774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2C8E3-844A-4219-AC4D-EDE9FB159BB0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2587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A2D80-468A-43D5-A6AC-7475C96055E1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2746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5000">
              <a:schemeClr val="bg1"/>
            </a:gs>
            <a:gs pos="100000">
              <a:schemeClr val="accent1">
                <a:lumMod val="20000"/>
                <a:lumOff val="80000"/>
              </a:schemeClr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65BE5D-94C7-40FD-9AB5-0F625B94B084}" type="datetime1">
              <a:rPr lang="zh-TW" altLang="en-US" smtClean="0"/>
              <a:t>2022/3/4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F223A-E016-418C-AE63-646D00B724E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2824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66000">
              <a:schemeClr val="bg1"/>
            </a:gs>
            <a:gs pos="100000">
              <a:schemeClr val="accent1">
                <a:lumMod val="20000"/>
                <a:lumOff val="80000"/>
              </a:schemeClr>
            </a:gs>
          </a:gsLst>
          <a:lin ang="2400000" scaled="0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494117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ransition>
    <p:fade thruBlk="1"/>
  </p:transition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TjUMl49ecqAa1v1MMWJWH-Y2Od6cv5yC/view?usp=shari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41855" y="1267015"/>
            <a:ext cx="9144000" cy="1582133"/>
          </a:xfrm>
        </p:spPr>
        <p:txBody>
          <a:bodyPr>
            <a:normAutofit/>
          </a:bodyPr>
          <a:lstStyle/>
          <a:p>
            <a:pPr algn="l"/>
            <a:r>
              <a:rPr lang="en-US" altLang="zh-TW" sz="4400" b="1" smtClean="0">
                <a:solidFill>
                  <a:srgbClr val="687A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altLang="zh-TW" sz="4400" b="1" smtClean="0">
                <a:solidFill>
                  <a:srgbClr val="687A8E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TW" sz="5300" b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Speech Control Care Robot</a:t>
            </a:r>
            <a:endParaRPr lang="zh-TW" altLang="en-US" sz="5300" b="1">
              <a:solidFill>
                <a:schemeClr val="accent1">
                  <a:lumMod val="20000"/>
                  <a:lumOff val="8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041855" y="3194521"/>
            <a:ext cx="9144000" cy="2111258"/>
          </a:xfrm>
        </p:spPr>
        <p:txBody>
          <a:bodyPr>
            <a:normAutofit/>
          </a:bodyPr>
          <a:lstStyle/>
          <a:p>
            <a:endParaRPr lang="it-IT" altLang="zh-TW" smtClean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it-IT" altLang="zh-TW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Group 9</a:t>
            </a:r>
          </a:p>
          <a:p>
            <a:pPr algn="l"/>
            <a:r>
              <a:rPr lang="zh-TW" altLang="en-US" b="1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宋體</a:t>
            </a:r>
            <a:r>
              <a:rPr lang="zh-TW" altLang="en-US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淮 </a:t>
            </a:r>
            <a:r>
              <a:rPr lang="en-US" altLang="zh-TW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軟正黑體 Light" panose="020B0304030504040204" pitchFamily="34" charset="-120"/>
                <a:cs typeface="Arial" panose="020B0604020202020204" pitchFamily="34" charset="0"/>
              </a:rPr>
              <a:t>R09921135  </a:t>
            </a:r>
            <a:r>
              <a:rPr lang="zh-TW" altLang="en-US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魏</a:t>
            </a:r>
            <a:r>
              <a:rPr lang="zh-TW" altLang="en-US" b="1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向</a:t>
            </a:r>
            <a:r>
              <a:rPr lang="zh-TW" altLang="en-US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泓 </a:t>
            </a:r>
            <a:r>
              <a:rPr lang="en-US" altLang="zh-TW" b="1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軟正黑體 Light" panose="020B0304030504040204" pitchFamily="34" charset="-120"/>
                <a:cs typeface="Arial" panose="020B0604020202020204" pitchFamily="34" charset="0"/>
              </a:rPr>
              <a:t>R10921080</a:t>
            </a:r>
          </a:p>
          <a:p>
            <a:pPr algn="l"/>
            <a:r>
              <a:rPr lang="zh-TW" altLang="en-US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張</a:t>
            </a:r>
            <a:r>
              <a:rPr lang="zh-TW" altLang="en-US" b="1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鑫</a:t>
            </a:r>
            <a:r>
              <a:rPr lang="zh-TW" altLang="en-US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揚 </a:t>
            </a:r>
            <a:r>
              <a:rPr lang="en-US" altLang="zh-TW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軟正黑體 Light" panose="020B0304030504040204" pitchFamily="34" charset="-120"/>
                <a:cs typeface="Arial" panose="020B0604020202020204" pitchFamily="34" charset="0"/>
              </a:rPr>
              <a:t>R10921013  </a:t>
            </a:r>
            <a:r>
              <a:rPr lang="zh-TW" altLang="en-US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  <a:cs typeface="Arial" panose="020B0604020202020204" pitchFamily="34" charset="0"/>
              </a:rPr>
              <a:t>林聖邦 </a:t>
            </a:r>
            <a:r>
              <a:rPr lang="en-US" altLang="zh-TW" b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微軟正黑體 Light" panose="020B0304030504040204" pitchFamily="34" charset="-120"/>
                <a:cs typeface="Arial" panose="020B0604020202020204" pitchFamily="34" charset="0"/>
              </a:rPr>
              <a:t>R10921077</a:t>
            </a:r>
            <a:endParaRPr lang="it-IT" altLang="zh-TW" b="1" smtClean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 pitchFamily="34" charset="0"/>
              <a:ea typeface="微軟正黑體 Light" panose="020B03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6" name="Google Shape;79;p15"/>
          <p:cNvSpPr txBox="1">
            <a:spLocks/>
          </p:cNvSpPr>
          <p:nvPr/>
        </p:nvSpPr>
        <p:spPr>
          <a:xfrm>
            <a:off x="1153401" y="311142"/>
            <a:ext cx="10158066" cy="6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-Regular"/>
              <a:buNone/>
              <a:defRPr sz="4800" b="0" i="0" u="none" strike="noStrike" cap="none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-Regular"/>
              <a:buNone/>
              <a:defRPr sz="4800" b="0" i="0" u="none" strike="noStrike" cap="none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-Regular"/>
              <a:buNone/>
              <a:defRPr sz="4800" b="0" i="0" u="none" strike="noStrike" cap="none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-Regular"/>
              <a:buNone/>
              <a:defRPr sz="4800" b="0" i="0" u="none" strike="noStrike" cap="none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-Regular"/>
              <a:buNone/>
              <a:defRPr sz="4800" b="0" i="0" u="none" strike="noStrike" cap="none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-Regular"/>
              <a:buNone/>
              <a:defRPr sz="4800" b="0" i="0" u="none" strike="noStrike" cap="none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-Regular"/>
              <a:buNone/>
              <a:defRPr sz="4800" b="0" i="0" u="none" strike="noStrike" cap="none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-Regular"/>
              <a:buNone/>
              <a:defRPr sz="4800" b="0" i="0" u="none" strike="noStrike" cap="none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Inter-Regular"/>
              <a:buNone/>
              <a:defRPr sz="4800" b="0" i="0" u="none" strike="noStrike" cap="none">
                <a:solidFill>
                  <a:schemeClr val="lt2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r>
              <a:rPr lang="en-US" altLang="zh-TW" sz="2800" b="1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CSIE5047 Robotics: Final Project Presentation</a:t>
            </a:r>
            <a:endParaRPr lang="en-US" sz="2800" b="1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979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  <a:r>
              <a:rPr lang="en-US" altLang="zh-TW" sz="3200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―Concept</a:t>
            </a:r>
            <a:endParaRPr lang="zh-TW" altLang="en-US" sz="3200" b="1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9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1867523" y="3054022"/>
            <a:ext cx="8456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smtClean="0">
                <a:solidFill>
                  <a:srgbClr val="001A41"/>
                </a:solidFill>
              </a:rPr>
              <a:t>“Please give me the medicine jar on the left”</a:t>
            </a:r>
            <a:endParaRPr lang="zh-TW" altLang="en-US" sz="3600">
              <a:solidFill>
                <a:srgbClr val="001A41"/>
              </a:solidFill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439" y="3949418"/>
            <a:ext cx="4531361" cy="240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113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  <a:r>
              <a:rPr lang="en-US" altLang="zh-TW" sz="3200" b="1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―Concept</a:t>
            </a:r>
            <a:endParaRPr lang="zh-TW" altLang="en-US" sz="3200" b="1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1867523" y="3054022"/>
            <a:ext cx="8456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smtClean="0">
                <a:solidFill>
                  <a:srgbClr val="001A41"/>
                </a:solidFill>
              </a:rPr>
              <a:t>“</a:t>
            </a:r>
            <a:r>
              <a:rPr lang="en-US" altLang="zh-TW" sz="3600" smtClean="0">
                <a:solidFill>
                  <a:srgbClr val="FF0000"/>
                </a:solidFill>
              </a:rPr>
              <a:t>Please give me</a:t>
            </a:r>
            <a:r>
              <a:rPr lang="en-US" altLang="zh-TW" sz="3600" smtClean="0">
                <a:solidFill>
                  <a:srgbClr val="001A41"/>
                </a:solidFill>
              </a:rPr>
              <a:t> the medicine jar on the left”</a:t>
            </a:r>
            <a:endParaRPr lang="zh-TW" altLang="en-US" sz="3600">
              <a:solidFill>
                <a:srgbClr val="001A41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439" y="3949418"/>
            <a:ext cx="4531361" cy="2406932"/>
          </a:xfrm>
          <a:prstGeom prst="rect">
            <a:avLst/>
          </a:prstGeom>
        </p:spPr>
      </p:pic>
      <p:cxnSp>
        <p:nvCxnSpPr>
          <p:cNvPr id="9" name="直線單箭頭接點 8"/>
          <p:cNvCxnSpPr/>
          <p:nvPr/>
        </p:nvCxnSpPr>
        <p:spPr>
          <a:xfrm flipH="1" flipV="1">
            <a:off x="3698240" y="2595415"/>
            <a:ext cx="293919" cy="62878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1759937" y="1665399"/>
            <a:ext cx="38766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b="1" smtClean="0">
                <a:solidFill>
                  <a:srgbClr val="FF0000"/>
                </a:solidFill>
              </a:rPr>
              <a:t>Action </a:t>
            </a:r>
            <a:r>
              <a:rPr lang="en-US" altLang="zh-TW" sz="3200" b="1" smtClean="0">
                <a:solidFill>
                  <a:srgbClr val="FF0000"/>
                </a:solidFill>
              </a:rPr>
              <a:t>Subtext </a:t>
            </a:r>
            <a:endParaRPr lang="en-US" altLang="zh-TW" sz="3200" b="1" smtClean="0">
              <a:solidFill>
                <a:srgbClr val="FF0000"/>
              </a:solidFill>
            </a:endParaRPr>
          </a:p>
          <a:p>
            <a:pPr algn="ctr"/>
            <a:r>
              <a:rPr lang="en-US" altLang="zh-TW" sz="2400" smtClean="0">
                <a:solidFill>
                  <a:srgbClr val="FF0000"/>
                </a:solidFill>
              </a:rPr>
              <a:t>(which action to perform)</a:t>
            </a:r>
            <a:endParaRPr lang="zh-TW" altLang="en-US" sz="24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63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  <a:r>
              <a:rPr lang="en-US" altLang="zh-TW" sz="3200" b="1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―Concept</a:t>
            </a:r>
            <a:endParaRPr lang="zh-TW" altLang="en-US" sz="3200" b="1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1867523" y="3054022"/>
            <a:ext cx="8456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smtClean="0">
                <a:solidFill>
                  <a:srgbClr val="001A41"/>
                </a:solidFill>
              </a:rPr>
              <a:t>“</a:t>
            </a:r>
            <a:r>
              <a:rPr lang="en-US" altLang="zh-TW" sz="3600" smtClean="0">
                <a:solidFill>
                  <a:srgbClr val="FF0000"/>
                </a:solidFill>
              </a:rPr>
              <a:t>Please give me</a:t>
            </a:r>
            <a:r>
              <a:rPr lang="en-US" altLang="zh-TW" sz="3600" smtClean="0">
                <a:solidFill>
                  <a:srgbClr val="001A41"/>
                </a:solidFill>
              </a:rPr>
              <a:t> </a:t>
            </a:r>
            <a:r>
              <a:rPr lang="en-US" altLang="zh-TW" sz="3600" smtClean="0">
                <a:solidFill>
                  <a:srgbClr val="00B050"/>
                </a:solidFill>
              </a:rPr>
              <a:t>the medicine jar on the left</a:t>
            </a:r>
            <a:r>
              <a:rPr lang="en-US" altLang="zh-TW" sz="3600" smtClean="0">
                <a:solidFill>
                  <a:srgbClr val="001A41"/>
                </a:solidFill>
              </a:rPr>
              <a:t>”</a:t>
            </a:r>
            <a:endParaRPr lang="zh-TW" altLang="en-US" sz="3600">
              <a:solidFill>
                <a:srgbClr val="001A41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1439" y="3949418"/>
            <a:ext cx="4531361" cy="2406932"/>
          </a:xfrm>
          <a:prstGeom prst="rect">
            <a:avLst/>
          </a:prstGeom>
        </p:spPr>
      </p:pic>
      <p:cxnSp>
        <p:nvCxnSpPr>
          <p:cNvPr id="7" name="直線單箭頭接點 6"/>
          <p:cNvCxnSpPr/>
          <p:nvPr/>
        </p:nvCxnSpPr>
        <p:spPr>
          <a:xfrm flipH="1" flipV="1">
            <a:off x="3698240" y="2595415"/>
            <a:ext cx="293919" cy="62878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1759937" y="1665399"/>
            <a:ext cx="38766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b="1" smtClean="0">
                <a:solidFill>
                  <a:srgbClr val="FF0000"/>
                </a:solidFill>
              </a:rPr>
              <a:t>Action </a:t>
            </a:r>
            <a:r>
              <a:rPr lang="en-US" altLang="zh-TW" sz="3200" b="1" smtClean="0">
                <a:solidFill>
                  <a:srgbClr val="FF0000"/>
                </a:solidFill>
              </a:rPr>
              <a:t>Subtext </a:t>
            </a:r>
            <a:endParaRPr lang="en-US" altLang="zh-TW" sz="3200" b="1" smtClean="0">
              <a:solidFill>
                <a:srgbClr val="FF0000"/>
              </a:solidFill>
            </a:endParaRPr>
          </a:p>
          <a:p>
            <a:pPr algn="ctr"/>
            <a:r>
              <a:rPr lang="en-US" altLang="zh-TW" sz="2400" smtClean="0">
                <a:solidFill>
                  <a:srgbClr val="FF0000"/>
                </a:solidFill>
              </a:rPr>
              <a:t>(which action to perform)</a:t>
            </a:r>
            <a:endParaRPr lang="zh-TW" altLang="en-US" sz="2400">
              <a:solidFill>
                <a:srgbClr val="FF0000"/>
              </a:solidFill>
            </a:endParaRPr>
          </a:p>
        </p:txBody>
      </p:sp>
      <p:cxnSp>
        <p:nvCxnSpPr>
          <p:cNvPr id="9" name="直線單箭頭接點 8"/>
          <p:cNvCxnSpPr/>
          <p:nvPr/>
        </p:nvCxnSpPr>
        <p:spPr>
          <a:xfrm flipV="1">
            <a:off x="8109372" y="2582132"/>
            <a:ext cx="242148" cy="655347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6006535" y="1665399"/>
            <a:ext cx="44478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b="1" smtClean="0">
                <a:solidFill>
                  <a:srgbClr val="00B050"/>
                </a:solidFill>
              </a:rPr>
              <a:t>Object </a:t>
            </a:r>
            <a:r>
              <a:rPr lang="en-US" altLang="zh-TW" sz="3200" b="1" smtClean="0">
                <a:solidFill>
                  <a:srgbClr val="00B050"/>
                </a:solidFill>
              </a:rPr>
              <a:t>Subtext</a:t>
            </a:r>
            <a:endParaRPr lang="en-US" altLang="zh-TW" sz="3200" b="1" smtClean="0">
              <a:solidFill>
                <a:srgbClr val="00B050"/>
              </a:solidFill>
            </a:endParaRPr>
          </a:p>
          <a:p>
            <a:pPr algn="ctr"/>
            <a:r>
              <a:rPr lang="en-US" altLang="zh-TW" sz="2400" smtClean="0">
                <a:solidFill>
                  <a:srgbClr val="00B050"/>
                </a:solidFill>
              </a:rPr>
              <a:t>(what object to pick)</a:t>
            </a:r>
            <a:endParaRPr lang="zh-TW" altLang="en-US" sz="240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27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  <a:r>
              <a:rPr lang="en-US" altLang="zh-TW" sz="3200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―Flowchart</a:t>
            </a:r>
            <a:endParaRPr lang="zh-TW" altLang="en-US" sz="3200" b="1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5385268" y="1929157"/>
            <a:ext cx="62996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smtClean="0">
                <a:solidFill>
                  <a:srgbClr val="001A41"/>
                </a:solidFill>
              </a:rPr>
              <a:t>“please give me the medicine jar on the left”</a:t>
            </a:r>
            <a:endParaRPr lang="zh-TW" altLang="en-US" sz="2400">
              <a:solidFill>
                <a:srgbClr val="001A41"/>
              </a:solidFill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2381955" y="1830818"/>
            <a:ext cx="2314222" cy="808338"/>
            <a:chOff x="2506133" y="1991306"/>
            <a:chExt cx="2314222" cy="808338"/>
          </a:xfrm>
        </p:grpSpPr>
        <p:sp>
          <p:nvSpPr>
            <p:cNvPr id="5" name="圓角矩形 4"/>
            <p:cNvSpPr/>
            <p:nvPr/>
          </p:nvSpPr>
          <p:spPr>
            <a:xfrm>
              <a:off x="2506133" y="1991306"/>
              <a:ext cx="2133600" cy="808338"/>
            </a:xfrm>
            <a:prstGeom prst="roundRect">
              <a:avLst/>
            </a:prstGeom>
            <a:solidFill>
              <a:srgbClr val="45B3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文字方塊 7"/>
            <p:cNvSpPr txBox="1"/>
            <p:nvPr/>
          </p:nvSpPr>
          <p:spPr>
            <a:xfrm>
              <a:off x="2559532" y="2153353"/>
              <a:ext cx="22608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b="1" smtClean="0">
                  <a:solidFill>
                    <a:schemeClr val="bg1"/>
                  </a:solidFill>
                </a:rPr>
                <a:t>Speech-to-text</a:t>
              </a:r>
              <a:endParaRPr lang="zh-TW" altLang="en-US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群組 9"/>
          <p:cNvGrpSpPr/>
          <p:nvPr/>
        </p:nvGrpSpPr>
        <p:grpSpPr>
          <a:xfrm>
            <a:off x="7541020" y="2697381"/>
            <a:ext cx="1588999" cy="808338"/>
            <a:chOff x="2506133" y="1991306"/>
            <a:chExt cx="2133600" cy="808338"/>
          </a:xfrm>
        </p:grpSpPr>
        <p:sp>
          <p:nvSpPr>
            <p:cNvPr id="11" name="圓角矩形 10"/>
            <p:cNvSpPr/>
            <p:nvPr/>
          </p:nvSpPr>
          <p:spPr>
            <a:xfrm>
              <a:off x="2506133" y="1991306"/>
              <a:ext cx="2133600" cy="808338"/>
            </a:xfrm>
            <a:prstGeom prst="roundRect">
              <a:avLst/>
            </a:prstGeom>
            <a:solidFill>
              <a:srgbClr val="45B3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2867034" y="2122004"/>
              <a:ext cx="16247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b="1" smtClean="0">
                  <a:solidFill>
                    <a:schemeClr val="bg1"/>
                  </a:solidFill>
                </a:rPr>
                <a:t>BERT</a:t>
              </a:r>
              <a:r>
                <a:rPr lang="en-US" altLang="zh-TW" sz="2800" b="1" baseline="-25000" smtClean="0">
                  <a:solidFill>
                    <a:schemeClr val="bg1"/>
                  </a:solidFill>
                </a:rPr>
                <a:t>1</a:t>
              </a:r>
              <a:endParaRPr lang="zh-TW" altLang="en-US" sz="28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群組 22"/>
          <p:cNvGrpSpPr/>
          <p:nvPr/>
        </p:nvGrpSpPr>
        <p:grpSpPr>
          <a:xfrm>
            <a:off x="6768128" y="4078919"/>
            <a:ext cx="5288549" cy="1204175"/>
            <a:chOff x="8292663" y="4969190"/>
            <a:chExt cx="5288549" cy="1204175"/>
          </a:xfrm>
        </p:grpSpPr>
        <p:sp>
          <p:nvSpPr>
            <p:cNvPr id="13" name="文字方塊 12"/>
            <p:cNvSpPr txBox="1"/>
            <p:nvPr/>
          </p:nvSpPr>
          <p:spPr>
            <a:xfrm>
              <a:off x="8297494" y="4969190"/>
              <a:ext cx="45718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b="1">
                  <a:solidFill>
                    <a:srgbClr val="FF0000"/>
                  </a:solidFill>
                </a:rPr>
                <a:t>Action </a:t>
              </a:r>
              <a:r>
                <a:rPr lang="en-US" altLang="zh-TW" sz="2400" b="1" smtClean="0">
                  <a:solidFill>
                    <a:srgbClr val="FF0000"/>
                  </a:solidFill>
                </a:rPr>
                <a:t>Subtext</a:t>
              </a:r>
              <a:r>
                <a:rPr lang="en-US" altLang="zh-TW" sz="2400" smtClean="0">
                  <a:solidFill>
                    <a:srgbClr val="001A41"/>
                  </a:solidFill>
                </a:rPr>
                <a:t>: </a:t>
              </a:r>
              <a:r>
                <a:rPr lang="en-US" altLang="zh-TW" sz="2400" smtClean="0">
                  <a:solidFill>
                    <a:srgbClr val="001A41"/>
                  </a:solidFill>
                </a:rPr>
                <a:t>please give me</a:t>
              </a:r>
              <a:endParaRPr lang="zh-TW" altLang="en-US" sz="2400">
                <a:solidFill>
                  <a:srgbClr val="001A41"/>
                </a:solidFill>
              </a:endParaRPr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8292663" y="5342368"/>
              <a:ext cx="52885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b="1">
                  <a:solidFill>
                    <a:srgbClr val="00B050"/>
                  </a:solidFill>
                </a:rPr>
                <a:t>Object </a:t>
              </a:r>
              <a:r>
                <a:rPr lang="en-US" altLang="zh-TW" sz="2400" b="1" smtClean="0">
                  <a:solidFill>
                    <a:srgbClr val="00B050"/>
                  </a:solidFill>
                </a:rPr>
                <a:t>Subtext</a:t>
              </a:r>
              <a:r>
                <a:rPr lang="en-US" altLang="zh-TW" sz="2400" smtClean="0">
                  <a:solidFill>
                    <a:srgbClr val="001A41"/>
                  </a:solidFill>
                </a:rPr>
                <a:t>: </a:t>
              </a:r>
              <a:r>
                <a:rPr lang="en-US" altLang="zh-TW" sz="2400" smtClean="0">
                  <a:solidFill>
                    <a:srgbClr val="001A41"/>
                  </a:solidFill>
                </a:rPr>
                <a:t>the medicine jar </a:t>
              </a:r>
              <a:endParaRPr lang="en-US" altLang="zh-TW" sz="2400" smtClean="0">
                <a:solidFill>
                  <a:srgbClr val="001A41"/>
                </a:solidFill>
              </a:endParaRPr>
            </a:p>
            <a:p>
              <a:r>
                <a:rPr lang="en-US" altLang="zh-TW" sz="2400" smtClean="0">
                  <a:solidFill>
                    <a:srgbClr val="001A41"/>
                  </a:solidFill>
                </a:rPr>
                <a:t>                              on </a:t>
              </a:r>
              <a:r>
                <a:rPr lang="en-US" altLang="zh-TW" sz="2400" smtClean="0">
                  <a:solidFill>
                    <a:srgbClr val="001A41"/>
                  </a:solidFill>
                </a:rPr>
                <a:t>the </a:t>
              </a:r>
              <a:r>
                <a:rPr lang="en-US" altLang="zh-TW" sz="2400" smtClean="0">
                  <a:solidFill>
                    <a:srgbClr val="001A41"/>
                  </a:solidFill>
                </a:rPr>
                <a:t>left</a:t>
              </a:r>
              <a:endParaRPr lang="zh-TW" altLang="en-US" sz="2400">
                <a:solidFill>
                  <a:srgbClr val="001A41"/>
                </a:solidFill>
              </a:endParaRPr>
            </a:p>
          </p:txBody>
        </p:sp>
      </p:grpSp>
      <p:grpSp>
        <p:nvGrpSpPr>
          <p:cNvPr id="15" name="群組 14"/>
          <p:cNvGrpSpPr/>
          <p:nvPr/>
        </p:nvGrpSpPr>
        <p:grpSpPr>
          <a:xfrm>
            <a:off x="4481958" y="3324198"/>
            <a:ext cx="1588999" cy="808338"/>
            <a:chOff x="2506133" y="1991306"/>
            <a:chExt cx="2133600" cy="808338"/>
          </a:xfrm>
        </p:grpSpPr>
        <p:sp>
          <p:nvSpPr>
            <p:cNvPr id="16" name="圓角矩形 15"/>
            <p:cNvSpPr/>
            <p:nvPr/>
          </p:nvSpPr>
          <p:spPr>
            <a:xfrm>
              <a:off x="2506133" y="1991306"/>
              <a:ext cx="2133600" cy="808338"/>
            </a:xfrm>
            <a:prstGeom prst="roundRect">
              <a:avLst/>
            </a:prstGeom>
            <a:solidFill>
              <a:srgbClr val="45B3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文字方塊 16"/>
            <p:cNvSpPr txBox="1"/>
            <p:nvPr/>
          </p:nvSpPr>
          <p:spPr>
            <a:xfrm>
              <a:off x="2875662" y="2133863"/>
              <a:ext cx="17514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800" b="1" smtClean="0">
                  <a:solidFill>
                    <a:schemeClr val="bg1"/>
                  </a:solidFill>
                </a:rPr>
                <a:t>BERT</a:t>
              </a:r>
              <a:r>
                <a:rPr lang="en-US" altLang="zh-TW" sz="2800" b="1" baseline="-25000" smtClean="0">
                  <a:solidFill>
                    <a:schemeClr val="bg1"/>
                  </a:solidFill>
                </a:rPr>
                <a:t>2</a:t>
              </a:r>
              <a:endParaRPr lang="zh-TW" altLang="en-US" sz="28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群組 17"/>
          <p:cNvGrpSpPr/>
          <p:nvPr/>
        </p:nvGrpSpPr>
        <p:grpSpPr>
          <a:xfrm>
            <a:off x="5002764" y="5039197"/>
            <a:ext cx="1058545" cy="808338"/>
            <a:chOff x="2506133" y="1991306"/>
            <a:chExt cx="2133600" cy="808338"/>
          </a:xfrm>
        </p:grpSpPr>
        <p:sp>
          <p:nvSpPr>
            <p:cNvPr id="19" name="圓角矩形 18"/>
            <p:cNvSpPr/>
            <p:nvPr/>
          </p:nvSpPr>
          <p:spPr>
            <a:xfrm>
              <a:off x="2506133" y="1991306"/>
              <a:ext cx="2133600" cy="808338"/>
            </a:xfrm>
            <a:prstGeom prst="roundRect">
              <a:avLst/>
            </a:prstGeom>
            <a:solidFill>
              <a:srgbClr val="45B3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2954480" y="2165659"/>
              <a:ext cx="12369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b="1" smtClean="0">
                  <a:solidFill>
                    <a:schemeClr val="bg1"/>
                  </a:solidFill>
                </a:rPr>
                <a:t>RIS</a:t>
              </a:r>
              <a:endParaRPr lang="zh-TW" altLang="en-US" sz="2400" b="1">
                <a:solidFill>
                  <a:schemeClr val="bg1"/>
                </a:solidFill>
              </a:endParaRPr>
            </a:p>
          </p:txBody>
        </p:sp>
      </p:grpSp>
      <p:sp>
        <p:nvSpPr>
          <p:cNvPr id="22" name="文字方塊 21"/>
          <p:cNvSpPr txBox="1"/>
          <p:nvPr/>
        </p:nvSpPr>
        <p:spPr>
          <a:xfrm>
            <a:off x="8181312" y="224995"/>
            <a:ext cx="40106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smtClean="0">
                <a:solidFill>
                  <a:srgbClr val="001A41"/>
                </a:solidFill>
              </a:rPr>
              <a:t>RIS: Refering Image Segmentation </a:t>
            </a:r>
            <a:endParaRPr lang="zh-TW" altLang="en-US" sz="2000">
              <a:solidFill>
                <a:srgbClr val="001A41"/>
              </a:solidFill>
            </a:endParaRPr>
          </a:p>
        </p:txBody>
      </p:sp>
      <p:cxnSp>
        <p:nvCxnSpPr>
          <p:cNvPr id="25" name="直線單箭頭接點 24"/>
          <p:cNvCxnSpPr/>
          <p:nvPr/>
        </p:nvCxnSpPr>
        <p:spPr>
          <a:xfrm>
            <a:off x="1584506" y="2234987"/>
            <a:ext cx="739243" cy="0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單箭頭接點 26"/>
          <p:cNvCxnSpPr/>
          <p:nvPr/>
        </p:nvCxnSpPr>
        <p:spPr>
          <a:xfrm>
            <a:off x="4580790" y="2246063"/>
            <a:ext cx="739243" cy="0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單箭頭接點 31"/>
          <p:cNvCxnSpPr>
            <a:endCxn id="11" idx="0"/>
          </p:cNvCxnSpPr>
          <p:nvPr/>
        </p:nvCxnSpPr>
        <p:spPr>
          <a:xfrm>
            <a:off x="8335519" y="2360273"/>
            <a:ext cx="1" cy="337108"/>
          </a:xfrm>
          <a:prstGeom prst="straightConnector1">
            <a:avLst/>
          </a:prstGeom>
          <a:ln w="38100">
            <a:solidFill>
              <a:srgbClr val="001A4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單箭頭接點 33"/>
          <p:cNvCxnSpPr/>
          <p:nvPr/>
        </p:nvCxnSpPr>
        <p:spPr>
          <a:xfrm>
            <a:off x="8327418" y="3529368"/>
            <a:ext cx="217142" cy="603168"/>
          </a:xfrm>
          <a:prstGeom prst="straightConnector1">
            <a:avLst/>
          </a:prstGeom>
          <a:ln w="38100">
            <a:solidFill>
              <a:srgbClr val="001A4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1935422" y="3270642"/>
            <a:ext cx="12415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smtClean="0">
                <a:solidFill>
                  <a:srgbClr val="001A41"/>
                </a:solidFill>
              </a:rPr>
              <a:t>Give</a:t>
            </a:r>
          </a:p>
          <a:p>
            <a:pPr algn="ctr"/>
            <a:r>
              <a:rPr lang="en-US" altLang="zh-TW" sz="2800" b="1" smtClean="0">
                <a:solidFill>
                  <a:srgbClr val="001A41"/>
                </a:solidFill>
              </a:rPr>
              <a:t>Feed</a:t>
            </a:r>
            <a:endParaRPr lang="zh-TW" altLang="en-US" sz="2800" b="1">
              <a:solidFill>
                <a:srgbClr val="001A41"/>
              </a:solidFill>
            </a:endParaRPr>
          </a:p>
        </p:txBody>
      </p:sp>
      <p:pic>
        <p:nvPicPr>
          <p:cNvPr id="37" name="圖片 3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308" y="3077775"/>
            <a:ext cx="427944" cy="427944"/>
          </a:xfrm>
          <a:prstGeom prst="rect">
            <a:avLst/>
          </a:prstGeom>
        </p:spPr>
      </p:pic>
      <p:cxnSp>
        <p:nvCxnSpPr>
          <p:cNvPr id="38" name="直線單箭頭接點 37"/>
          <p:cNvCxnSpPr/>
          <p:nvPr/>
        </p:nvCxnSpPr>
        <p:spPr>
          <a:xfrm flipH="1" flipV="1">
            <a:off x="6112975" y="3729837"/>
            <a:ext cx="655153" cy="513723"/>
          </a:xfrm>
          <a:prstGeom prst="straightConnector1">
            <a:avLst/>
          </a:prstGeom>
          <a:ln w="38100">
            <a:solidFill>
              <a:srgbClr val="001A4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單箭頭接點 40"/>
          <p:cNvCxnSpPr/>
          <p:nvPr/>
        </p:nvCxnSpPr>
        <p:spPr>
          <a:xfrm flipH="1">
            <a:off x="6096002" y="4749121"/>
            <a:ext cx="672126" cy="540029"/>
          </a:xfrm>
          <a:prstGeom prst="straightConnector1">
            <a:avLst/>
          </a:prstGeom>
          <a:ln w="38100">
            <a:solidFill>
              <a:srgbClr val="001A4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單箭頭接點 42"/>
          <p:cNvCxnSpPr/>
          <p:nvPr/>
        </p:nvCxnSpPr>
        <p:spPr>
          <a:xfrm flipH="1" flipV="1">
            <a:off x="6096000" y="5582575"/>
            <a:ext cx="1950547" cy="396449"/>
          </a:xfrm>
          <a:prstGeom prst="straightConnector1">
            <a:avLst/>
          </a:prstGeom>
          <a:ln w="38100">
            <a:solidFill>
              <a:srgbClr val="001A4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/>
          <p:cNvCxnSpPr/>
          <p:nvPr/>
        </p:nvCxnSpPr>
        <p:spPr>
          <a:xfrm flipH="1">
            <a:off x="4346224" y="5443366"/>
            <a:ext cx="604187" cy="0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單箭頭接點 48"/>
          <p:cNvCxnSpPr/>
          <p:nvPr/>
        </p:nvCxnSpPr>
        <p:spPr>
          <a:xfrm flipH="1">
            <a:off x="2892056" y="3728364"/>
            <a:ext cx="1543020" cy="0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字方塊 43"/>
          <p:cNvSpPr txBox="1"/>
          <p:nvPr/>
        </p:nvSpPr>
        <p:spPr>
          <a:xfrm>
            <a:off x="152901" y="4295475"/>
            <a:ext cx="1211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smtClean="0">
                <a:solidFill>
                  <a:srgbClr val="001A41"/>
                </a:solidFill>
              </a:rPr>
              <a:t>Robot</a:t>
            </a:r>
          </a:p>
          <a:p>
            <a:pPr algn="ctr"/>
            <a:r>
              <a:rPr lang="en-US" altLang="zh-TW" sz="2400" smtClean="0">
                <a:solidFill>
                  <a:srgbClr val="001A41"/>
                </a:solidFill>
              </a:rPr>
              <a:t>Control</a:t>
            </a:r>
            <a:endParaRPr lang="zh-TW" altLang="en-US" sz="2400">
              <a:solidFill>
                <a:srgbClr val="001A41"/>
              </a:solidFill>
            </a:endParaRPr>
          </a:p>
        </p:txBody>
      </p:sp>
      <p:pic>
        <p:nvPicPr>
          <p:cNvPr id="24" name="圖片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007" y="1930210"/>
            <a:ext cx="698591" cy="631705"/>
          </a:xfrm>
          <a:prstGeom prst="rect">
            <a:avLst/>
          </a:prstGeom>
        </p:spPr>
      </p:pic>
      <p:pic>
        <p:nvPicPr>
          <p:cNvPr id="56" name="圖片 5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1312" y="5353308"/>
            <a:ext cx="2184048" cy="1160105"/>
          </a:xfrm>
          <a:prstGeom prst="rect">
            <a:avLst/>
          </a:prstGeom>
        </p:spPr>
      </p:pic>
      <p:pic>
        <p:nvPicPr>
          <p:cNvPr id="57" name="圖片 5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5104" y="4807422"/>
            <a:ext cx="2311484" cy="1215128"/>
          </a:xfrm>
          <a:prstGeom prst="rect">
            <a:avLst/>
          </a:prstGeom>
        </p:spPr>
      </p:pic>
      <p:grpSp>
        <p:nvGrpSpPr>
          <p:cNvPr id="60" name="群組 59"/>
          <p:cNvGrpSpPr/>
          <p:nvPr/>
        </p:nvGrpSpPr>
        <p:grpSpPr>
          <a:xfrm>
            <a:off x="1266983" y="3651816"/>
            <a:ext cx="708486" cy="2118316"/>
            <a:chOff x="1319335" y="3650674"/>
            <a:chExt cx="708486" cy="2118316"/>
          </a:xfrm>
        </p:grpSpPr>
        <p:sp>
          <p:nvSpPr>
            <p:cNvPr id="28" name="左大括弧 27"/>
            <p:cNvSpPr/>
            <p:nvPr/>
          </p:nvSpPr>
          <p:spPr>
            <a:xfrm>
              <a:off x="1622909" y="3650674"/>
              <a:ext cx="404912" cy="2118316"/>
            </a:xfrm>
            <a:prstGeom prst="leftBrace">
              <a:avLst>
                <a:gd name="adj1" fmla="val 94983"/>
                <a:gd name="adj2" fmla="val 49476"/>
              </a:avLst>
            </a:prstGeom>
            <a:ln w="38100">
              <a:solidFill>
                <a:srgbClr val="001A4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cxnSp>
          <p:nvCxnSpPr>
            <p:cNvPr id="58" name="直線單箭頭接點 57"/>
            <p:cNvCxnSpPr/>
            <p:nvPr/>
          </p:nvCxnSpPr>
          <p:spPr>
            <a:xfrm flipH="1" flipV="1">
              <a:off x="1319335" y="4699671"/>
              <a:ext cx="221823" cy="1"/>
            </a:xfrm>
            <a:prstGeom prst="straightConnector1">
              <a:avLst/>
            </a:prstGeom>
            <a:ln w="38100">
              <a:solidFill>
                <a:srgbClr val="001A41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文字方塊 41"/>
          <p:cNvSpPr txBox="1"/>
          <p:nvPr/>
        </p:nvSpPr>
        <p:spPr>
          <a:xfrm>
            <a:off x="8098260" y="3544257"/>
            <a:ext cx="2267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Split sentence</a:t>
            </a:r>
            <a:endParaRPr lang="zh-TW" altLang="en-US" sz="2000">
              <a:solidFill>
                <a:srgbClr val="001A41"/>
              </a:solidFill>
            </a:endParaRPr>
          </a:p>
        </p:txBody>
      </p:sp>
      <p:sp>
        <p:nvSpPr>
          <p:cNvPr id="45" name="文字方塊 44"/>
          <p:cNvSpPr txBox="1"/>
          <p:nvPr/>
        </p:nvSpPr>
        <p:spPr>
          <a:xfrm>
            <a:off x="2568763" y="3316833"/>
            <a:ext cx="2267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Classify</a:t>
            </a:r>
            <a:endParaRPr lang="zh-TW" altLang="en-US" sz="2000">
              <a:solidFill>
                <a:srgbClr val="001A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10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6" grpId="0"/>
      <p:bldP spid="44" grpId="0"/>
      <p:bldP spid="42" grpId="0"/>
      <p:bldP spid="4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  <a:r>
              <a:rPr lang="en-US" altLang="zh-TW" sz="3200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―Results</a:t>
            </a:r>
            <a:endParaRPr lang="zh-TW" altLang="en-US" sz="3200" b="1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13</a:t>
            </a:fld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1582315" y="2559686"/>
            <a:ext cx="34151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>
                <a:solidFill>
                  <a:srgbClr val="001A41"/>
                </a:solidFill>
              </a:rPr>
              <a:t>“the second medicine jar from the right”</a:t>
            </a:r>
            <a:endParaRPr lang="zh-TW" altLang="en-US" sz="2400">
              <a:solidFill>
                <a:srgbClr val="001A41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6497399" y="2721250"/>
            <a:ext cx="46543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smtClean="0">
                <a:solidFill>
                  <a:srgbClr val="001A41"/>
                </a:solidFill>
              </a:rPr>
              <a:t>“the medicine jar with blue cover”</a:t>
            </a:r>
            <a:endParaRPr lang="zh-TW" altLang="en-US" sz="2400">
              <a:solidFill>
                <a:srgbClr val="001A41"/>
              </a:solidFill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647" y="3501286"/>
            <a:ext cx="4350488" cy="2407366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6949" y="3501286"/>
            <a:ext cx="4295863" cy="2407366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937272" y="1981165"/>
            <a:ext cx="3415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smtClean="0">
                <a:solidFill>
                  <a:srgbClr val="001A41"/>
                </a:solidFill>
              </a:rPr>
              <a:t>Describe by location:</a:t>
            </a:r>
            <a:endParaRPr lang="zh-TW" altLang="en-US" sz="2800" b="1">
              <a:solidFill>
                <a:srgbClr val="001A4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191599" y="1981165"/>
            <a:ext cx="4196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smtClean="0">
                <a:solidFill>
                  <a:srgbClr val="001A41"/>
                </a:solidFill>
              </a:rPr>
              <a:t>Describe by apperance:</a:t>
            </a:r>
            <a:endParaRPr lang="zh-TW" altLang="en-US" sz="2800" b="1">
              <a:solidFill>
                <a:srgbClr val="001A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00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Tracking</a:t>
            </a:r>
            <a:endParaRPr lang="zh-TW" altLang="en-US" sz="3200" b="1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14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4980" y="2910947"/>
            <a:ext cx="7985179" cy="3445403"/>
          </a:xfrm>
          <a:prstGeom prst="rect">
            <a:avLst/>
          </a:prstGeom>
        </p:spPr>
      </p:pic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95850"/>
          </a:xfrm>
        </p:spPr>
        <p:txBody>
          <a:bodyPr/>
          <a:lstStyle/>
          <a:p>
            <a:pPr lvl="0"/>
            <a:r>
              <a:rPr lang="en-US" altLang="zh-TW" smtClean="0">
                <a:solidFill>
                  <a:srgbClr val="001A41"/>
                </a:solidFill>
                <a:cs typeface="Arial" panose="020B0604020202020204" pitchFamily="34" charset="0"/>
              </a:rPr>
              <a:t>Use Face Recognition to detect mouth.</a:t>
            </a:r>
          </a:p>
          <a:p>
            <a:pPr lvl="0"/>
            <a:r>
              <a:rPr lang="en-US" altLang="zh-TW" smtClean="0">
                <a:solidFill>
                  <a:srgbClr val="001A41"/>
                </a:solidFill>
                <a:cs typeface="Arial" panose="020B0604020202020204" pitchFamily="34" charset="0"/>
              </a:rPr>
              <a:t>Use RealSence to detect distance.</a:t>
            </a:r>
          </a:p>
        </p:txBody>
      </p:sp>
    </p:spTree>
    <p:extLst>
      <p:ext uri="{BB962C8B-B14F-4D97-AF65-F5344CB8AC3E}">
        <p14:creationId xmlns:p14="http://schemas.microsoft.com/office/powerpoint/2010/main" val="2540001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zh-TW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b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r>
              <a:rPr lang="en-US" altLang="zh-TW" sz="3200" b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Overview</a:t>
            </a:r>
          </a:p>
          <a:p>
            <a:r>
              <a:rPr lang="en-US" altLang="zh-TW" sz="3200" b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  <a:p>
            <a:r>
              <a:rPr lang="en-US" altLang="zh-TW" sz="3200" b="1" smtClean="0">
                <a:latin typeface="Arial" panose="020B0604020202020204" pitchFamily="34" charset="0"/>
                <a:cs typeface="Arial" panose="020B0604020202020204" pitchFamily="34" charset="0"/>
              </a:rPr>
              <a:t>Demonstration</a:t>
            </a:r>
            <a:endParaRPr lang="en-US" altLang="zh-TW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684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latin typeface="Arial" panose="020B0604020202020204" pitchFamily="34" charset="0"/>
                <a:cs typeface="Arial" panose="020B0604020202020204" pitchFamily="34" charset="0"/>
              </a:rPr>
              <a:t>Demonstration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mtClean="0">
                <a:hlinkClick r:id="rId3"/>
              </a:rPr>
              <a:t>Demo video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54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298222" y="1573918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sz="4400" b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Thanks for your attention!</a:t>
            </a:r>
            <a:br>
              <a:rPr lang="en-US" altLang="zh-TW" sz="4400" b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TW" sz="4400" b="1" smtClean="0">
                <a:solidFill>
                  <a:schemeClr val="accent1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Question?</a:t>
            </a:r>
            <a:endParaRPr lang="zh-TW" altLang="en-US" sz="4400"/>
          </a:p>
        </p:txBody>
      </p:sp>
    </p:spTree>
    <p:extLst>
      <p:ext uri="{BB962C8B-B14F-4D97-AF65-F5344CB8AC3E}">
        <p14:creationId xmlns:p14="http://schemas.microsoft.com/office/powerpoint/2010/main" val="3530827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5000">
              <a:schemeClr val="bg1"/>
            </a:gs>
            <a:gs pos="100000">
              <a:schemeClr val="accent1">
                <a:lumMod val="20000"/>
                <a:lumOff val="80000"/>
              </a:schemeClr>
            </a:gs>
          </a:gsLst>
          <a:lin ang="16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zh-TW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b="1" smtClean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r>
              <a:rPr lang="en-US" altLang="zh-TW" sz="3200" b="1" smtClean="0">
                <a:latin typeface="Arial" panose="020B0604020202020204" pitchFamily="34" charset="0"/>
                <a:cs typeface="Arial" panose="020B0604020202020204" pitchFamily="34" charset="0"/>
              </a:rPr>
              <a:t>System Overview</a:t>
            </a:r>
          </a:p>
          <a:p>
            <a:r>
              <a:rPr lang="en-US" altLang="zh-TW" sz="3200" b="1" smtClean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  <a:p>
            <a:r>
              <a:rPr lang="en-US" altLang="zh-TW" sz="3200" b="1" smtClean="0">
                <a:latin typeface="Arial" panose="020B0604020202020204" pitchFamily="34" charset="0"/>
                <a:cs typeface="Arial" panose="020B0604020202020204" pitchFamily="34" charset="0"/>
              </a:rPr>
              <a:t>Demonstration</a:t>
            </a:r>
            <a:endParaRPr lang="en-US" altLang="zh-TW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86841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zh-TW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b="1" smtClean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r>
              <a:rPr lang="en-US" altLang="zh-TW" sz="3200" b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Overview</a:t>
            </a:r>
          </a:p>
          <a:p>
            <a:r>
              <a:rPr lang="en-US" altLang="zh-TW" sz="3200" b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  <a:p>
            <a:r>
              <a:rPr lang="en-US" altLang="zh-TW" sz="3200" b="1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Demonstration</a:t>
            </a:r>
            <a:endParaRPr lang="en-US" altLang="zh-TW" sz="3200">
              <a:solidFill>
                <a:schemeClr val="accent5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TW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119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r>
              <a:rPr lang="en-US" altLang="zh-TW" sz="3200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―Motivation</a:t>
            </a:r>
            <a:endParaRPr lang="zh-TW" altLang="en-US" sz="3200" b="1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5370689" cy="4895850"/>
          </a:xfrm>
        </p:spPr>
        <p:txBody>
          <a:bodyPr/>
          <a:lstStyle/>
          <a:p>
            <a:pPr lvl="0"/>
            <a:r>
              <a:rPr lang="en-US" altLang="zh-TW">
                <a:solidFill>
                  <a:srgbClr val="001A41"/>
                </a:solidFill>
                <a:cs typeface="Arial" panose="020B0604020202020204" pitchFamily="34" charset="0"/>
              </a:rPr>
              <a:t>For those </a:t>
            </a:r>
            <a:r>
              <a:rPr lang="en-US" altLang="zh-TW" smtClean="0">
                <a:solidFill>
                  <a:srgbClr val="001A41"/>
                </a:solidFill>
                <a:cs typeface="Arial" panose="020B0604020202020204" pitchFamily="34" charset="0"/>
              </a:rPr>
              <a:t>bedridden patients, </a:t>
            </a:r>
            <a:r>
              <a:rPr lang="en-US" altLang="zh-TW">
                <a:solidFill>
                  <a:srgbClr val="001A41"/>
                </a:solidFill>
                <a:cs typeface="Arial" panose="020B0604020202020204" pitchFamily="34" charset="0"/>
              </a:rPr>
              <a:t>it is difficult for them to walk around and grab something thay want easily</a:t>
            </a:r>
            <a:r>
              <a:rPr lang="en-US" altLang="zh-TW" smtClean="0">
                <a:solidFill>
                  <a:srgbClr val="001A41"/>
                </a:solidFill>
                <a:cs typeface="Arial" panose="020B0604020202020204" pitchFamily="34" charset="0"/>
              </a:rPr>
              <a:t>.</a:t>
            </a:r>
          </a:p>
          <a:p>
            <a:pPr lvl="0"/>
            <a:endParaRPr lang="en-US" altLang="zh-TW" sz="200">
              <a:solidFill>
                <a:srgbClr val="001A41"/>
              </a:solidFill>
              <a:cs typeface="Arial" panose="020B0604020202020204" pitchFamily="34" charset="0"/>
            </a:endParaRPr>
          </a:p>
          <a:p>
            <a:pPr lvl="0"/>
            <a:r>
              <a:rPr lang="en-US" altLang="zh-TW" smtClean="0">
                <a:solidFill>
                  <a:srgbClr val="001A41"/>
                </a:solidFill>
                <a:cs typeface="Arial" panose="020B0604020202020204" pitchFamily="34" charset="0"/>
              </a:rPr>
              <a:t>Human-caring is exhausted and time-consuming.</a:t>
            </a:r>
          </a:p>
          <a:p>
            <a:pPr lvl="0"/>
            <a:endParaRPr lang="en-US" altLang="zh-TW" sz="200" smtClean="0">
              <a:solidFill>
                <a:srgbClr val="001A41"/>
              </a:solidFill>
              <a:cs typeface="Arial" panose="020B0604020202020204" pitchFamily="34" charset="0"/>
            </a:endParaRPr>
          </a:p>
          <a:p>
            <a:pPr lvl="0"/>
            <a:r>
              <a:rPr lang="en-US" altLang="zh-TW" smtClean="0">
                <a:solidFill>
                  <a:srgbClr val="001A41"/>
                </a:solidFill>
                <a:cs typeface="Arial" panose="020B0604020202020204" pitchFamily="34" charset="0"/>
              </a:rPr>
              <a:t>Robot can be deployed all year round.  </a:t>
            </a:r>
            <a:endParaRPr lang="en-US" altLang="zh-TW" sz="1400" smtClean="0">
              <a:solidFill>
                <a:srgbClr val="001A41"/>
              </a:solidFill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‒"/>
            </a:pPr>
            <a:endParaRPr lang="en-US" altLang="zh-TW" sz="200" smtClean="0">
              <a:solidFill>
                <a:srgbClr val="001A41"/>
              </a:solidFill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altLang="zh-TW" smtClean="0">
              <a:solidFill>
                <a:srgbClr val="001A41"/>
              </a:solidFill>
              <a:cs typeface="Arial" panose="020B0604020202020204" pitchFamily="34" charset="0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3</a:t>
            </a:fld>
            <a:endParaRPr lang="zh-TW" altLang="en-US"/>
          </a:p>
        </p:txBody>
      </p:sp>
      <p:pic>
        <p:nvPicPr>
          <p:cNvPr id="1026" name="Picture 2" descr="How to Care for a Bed Bound Senior - First in Ca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222" y="2203568"/>
            <a:ext cx="5305778" cy="2785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6773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r>
              <a:rPr lang="en-US" altLang="zh-TW" sz="3200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―Objective</a:t>
            </a:r>
            <a:endParaRPr lang="zh-TW" altLang="en-US" sz="3200" b="1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/>
          <a:p>
            <a:pPr lvl="0"/>
            <a:r>
              <a:rPr lang="en-US" altLang="zh-TW" smtClean="0">
                <a:solidFill>
                  <a:srgbClr val="001A41"/>
                </a:solidFill>
                <a:cs typeface="Arial" panose="020B0604020202020204" pitchFamily="34" charset="0"/>
              </a:rPr>
              <a:t>Devise a robot system that can perform the following two functions via speech commands:</a:t>
            </a:r>
            <a:endParaRPr lang="en-US" altLang="zh-TW" sz="200" smtClean="0">
              <a:solidFill>
                <a:srgbClr val="001A41"/>
              </a:solidFill>
              <a:cs typeface="Arial" panose="020B0604020202020204" pitchFamily="34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4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5" r="7628"/>
          <a:stretch/>
        </p:blipFill>
        <p:spPr>
          <a:xfrm>
            <a:off x="1557897" y="3712487"/>
            <a:ext cx="3811550" cy="285562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4" t="2682" r="6761" b="2132"/>
          <a:stretch/>
        </p:blipFill>
        <p:spPr>
          <a:xfrm>
            <a:off x="6539013" y="3712488"/>
            <a:ext cx="3907017" cy="2855628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1465554" y="2690912"/>
            <a:ext cx="39962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smtClean="0">
                <a:solidFill>
                  <a:srgbClr val="001A41"/>
                </a:solidFill>
              </a:rPr>
              <a:t>Give the object </a:t>
            </a:r>
            <a:r>
              <a:rPr lang="en-US" altLang="zh-TW" sz="2800" b="1">
                <a:solidFill>
                  <a:srgbClr val="001A41"/>
                </a:solidFill>
              </a:rPr>
              <a:t>you </a:t>
            </a:r>
            <a:endParaRPr lang="en-US" altLang="zh-TW" sz="2800" b="1" smtClean="0">
              <a:solidFill>
                <a:srgbClr val="001A41"/>
              </a:solidFill>
            </a:endParaRPr>
          </a:p>
          <a:p>
            <a:pPr algn="ctr"/>
            <a:r>
              <a:rPr lang="en-US" altLang="zh-TW" sz="2800" b="1" smtClean="0">
                <a:solidFill>
                  <a:srgbClr val="001A41"/>
                </a:solidFill>
              </a:rPr>
              <a:t>describe </a:t>
            </a:r>
            <a:r>
              <a:rPr lang="en-US" altLang="zh-TW" sz="2800" b="1">
                <a:solidFill>
                  <a:srgbClr val="001A41"/>
                </a:solidFill>
              </a:rPr>
              <a:t>for you</a:t>
            </a:r>
            <a:endParaRPr lang="zh-TW" altLang="en-US" sz="2800" b="1">
              <a:solidFill>
                <a:srgbClr val="001A41"/>
              </a:solidFill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410608" y="2690912"/>
            <a:ext cx="39254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>
                <a:solidFill>
                  <a:srgbClr val="001A41"/>
                </a:solidFill>
              </a:rPr>
              <a:t>Feed you </a:t>
            </a:r>
            <a:r>
              <a:rPr lang="en-US" altLang="zh-TW" sz="2800" b="1" smtClean="0">
                <a:solidFill>
                  <a:srgbClr val="001A41"/>
                </a:solidFill>
              </a:rPr>
              <a:t>the food </a:t>
            </a:r>
          </a:p>
          <a:p>
            <a:pPr algn="ctr"/>
            <a:r>
              <a:rPr lang="en-US" altLang="zh-TW" sz="2800" b="1" smtClean="0">
                <a:solidFill>
                  <a:srgbClr val="001A41"/>
                </a:solidFill>
              </a:rPr>
              <a:t>you describe</a:t>
            </a:r>
            <a:endParaRPr lang="en-US" altLang="zh-TW" sz="2800" b="1">
              <a:solidFill>
                <a:srgbClr val="001A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57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zh-TW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b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r>
              <a:rPr lang="en-US" altLang="zh-TW" sz="3200" b="1" smtClean="0">
                <a:latin typeface="Arial" panose="020B0604020202020204" pitchFamily="34" charset="0"/>
                <a:cs typeface="Arial" panose="020B0604020202020204" pitchFamily="34" charset="0"/>
              </a:rPr>
              <a:t>System Overview</a:t>
            </a:r>
          </a:p>
          <a:p>
            <a:r>
              <a:rPr lang="en-US" altLang="zh-TW" sz="3200" b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  <a:p>
            <a:r>
              <a:rPr lang="en-US" altLang="zh-TW" sz="3200" b="1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Demonstration</a:t>
            </a:r>
            <a:endParaRPr lang="en-US" altLang="zh-TW" sz="3200">
              <a:solidFill>
                <a:schemeClr val="accent5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TW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627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</a:t>
            </a:r>
            <a:r>
              <a:rPr lang="en-US" altLang="zh-TW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r>
              <a:rPr lang="en-US" altLang="zh-TW" sz="3200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―Settings</a:t>
            </a:r>
            <a:endParaRPr lang="zh-TW" altLang="en-US" sz="3200" b="1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6</a:t>
            </a:fld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3" r="14573"/>
          <a:stretch/>
        </p:blipFill>
        <p:spPr>
          <a:xfrm rot="5400000">
            <a:off x="3529205" y="1419697"/>
            <a:ext cx="5114372" cy="5230608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8701695" y="1724723"/>
            <a:ext cx="20431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smtClean="0">
                <a:solidFill>
                  <a:srgbClr val="C00000"/>
                </a:solidFill>
              </a:rPr>
              <a:t>• RealSence</a:t>
            </a:r>
            <a:endParaRPr lang="zh-TW" altLang="en-US" sz="2800" b="1">
              <a:solidFill>
                <a:srgbClr val="C00000"/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1057071" y="4398473"/>
            <a:ext cx="2493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smtClean="0">
                <a:solidFill>
                  <a:srgbClr val="C00000"/>
                </a:solidFill>
              </a:rPr>
              <a:t>• Microphone</a:t>
            </a:r>
            <a:endParaRPr lang="zh-TW" altLang="en-US" sz="2800" b="1">
              <a:solidFill>
                <a:srgbClr val="C00000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8476675" y="3705610"/>
            <a:ext cx="2493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smtClean="0">
                <a:solidFill>
                  <a:srgbClr val="C00000"/>
                </a:solidFill>
              </a:rPr>
              <a:t>• Workspace</a:t>
            </a:r>
            <a:endParaRPr lang="zh-TW" altLang="en-US" sz="2800" b="1">
              <a:solidFill>
                <a:srgbClr val="C00000"/>
              </a:solidFill>
            </a:endParaRPr>
          </a:p>
        </p:txBody>
      </p:sp>
      <p:cxnSp>
        <p:nvCxnSpPr>
          <p:cNvPr id="9" name="直線單箭頭接點 8"/>
          <p:cNvCxnSpPr/>
          <p:nvPr/>
        </p:nvCxnSpPr>
        <p:spPr>
          <a:xfrm flipH="1">
            <a:off x="6619880" y="2055000"/>
            <a:ext cx="2144043" cy="652723"/>
          </a:xfrm>
          <a:prstGeom prst="straightConnector1">
            <a:avLst/>
          </a:prstGeom>
          <a:ln w="571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/>
          <p:cNvCxnSpPr/>
          <p:nvPr/>
        </p:nvCxnSpPr>
        <p:spPr>
          <a:xfrm>
            <a:off x="3204308" y="4876800"/>
            <a:ext cx="1069980" cy="652130"/>
          </a:xfrm>
          <a:prstGeom prst="straightConnector1">
            <a:avLst/>
          </a:prstGeom>
          <a:ln w="571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/>
          <p:nvPr/>
        </p:nvCxnSpPr>
        <p:spPr>
          <a:xfrm flipH="1">
            <a:off x="6807440" y="4126523"/>
            <a:ext cx="2039575" cy="1263481"/>
          </a:xfrm>
          <a:prstGeom prst="straightConnector1">
            <a:avLst/>
          </a:prstGeom>
          <a:ln w="571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1427896" y="2047245"/>
            <a:ext cx="20431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smtClean="0">
                <a:solidFill>
                  <a:srgbClr val="C00000"/>
                </a:solidFill>
              </a:rPr>
              <a:t>• TM5-900</a:t>
            </a:r>
          </a:p>
          <a:p>
            <a:pPr algn="ctr"/>
            <a:r>
              <a:rPr lang="en-US" altLang="zh-TW" sz="2800" b="1" smtClean="0">
                <a:solidFill>
                  <a:srgbClr val="C00000"/>
                </a:solidFill>
              </a:rPr>
              <a:t>Robot Arm</a:t>
            </a:r>
            <a:endParaRPr lang="zh-TW" altLang="en-US" sz="2800" b="1">
              <a:solidFill>
                <a:srgbClr val="C00000"/>
              </a:solidFill>
            </a:endParaRPr>
          </a:p>
        </p:txBody>
      </p:sp>
      <p:cxnSp>
        <p:nvCxnSpPr>
          <p:cNvPr id="20" name="直線單箭頭接點 19"/>
          <p:cNvCxnSpPr/>
          <p:nvPr/>
        </p:nvCxnSpPr>
        <p:spPr>
          <a:xfrm>
            <a:off x="3204308" y="2969621"/>
            <a:ext cx="1145039" cy="487142"/>
          </a:xfrm>
          <a:prstGeom prst="straightConnector1">
            <a:avLst/>
          </a:prstGeom>
          <a:ln w="5715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9143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</a:t>
            </a:r>
            <a:r>
              <a:rPr lang="en-US" altLang="zh-TW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r>
              <a:rPr lang="en-US" altLang="zh-TW" sz="3200" b="1" smtClean="0">
                <a:solidFill>
                  <a:srgbClr val="45B3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―Flowchart</a:t>
            </a:r>
            <a:endParaRPr lang="zh-TW" altLang="en-US" sz="3200" b="1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pPr/>
              <a:t>7</a:t>
            </a:fld>
            <a:endParaRPr lang="zh-TW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2831501" y="2005908"/>
            <a:ext cx="2033525" cy="1277423"/>
            <a:chOff x="2385511" y="1876237"/>
            <a:chExt cx="2033525" cy="991657"/>
          </a:xfrm>
        </p:grpSpPr>
        <p:sp>
          <p:nvSpPr>
            <p:cNvPr id="6" name="圓角矩形 5"/>
            <p:cNvSpPr/>
            <p:nvPr/>
          </p:nvSpPr>
          <p:spPr>
            <a:xfrm>
              <a:off x="2506133" y="1876237"/>
              <a:ext cx="1817429" cy="991657"/>
            </a:xfrm>
            <a:prstGeom prst="roundRect">
              <a:avLst/>
            </a:prstGeom>
            <a:solidFill>
              <a:srgbClr val="45B3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2385511" y="1892305"/>
              <a:ext cx="2033525" cy="9318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b="1" smtClean="0">
                  <a:solidFill>
                    <a:schemeClr val="bg1"/>
                  </a:solidFill>
                </a:rPr>
                <a:t>Natural Language</a:t>
              </a:r>
            </a:p>
            <a:p>
              <a:pPr algn="ctr"/>
              <a:r>
                <a:rPr lang="en-US" altLang="zh-TW" sz="2400" b="1" smtClean="0">
                  <a:solidFill>
                    <a:schemeClr val="bg1"/>
                  </a:solidFill>
                </a:rPr>
                <a:t>Processing</a:t>
              </a:r>
              <a:endParaRPr lang="zh-TW" altLang="en-US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群組 7"/>
          <p:cNvGrpSpPr/>
          <p:nvPr/>
        </p:nvGrpSpPr>
        <p:grpSpPr>
          <a:xfrm>
            <a:off x="9255407" y="1765906"/>
            <a:ext cx="2260823" cy="751470"/>
            <a:chOff x="2442521" y="2129896"/>
            <a:chExt cx="2260823" cy="583362"/>
          </a:xfrm>
        </p:grpSpPr>
        <p:sp>
          <p:nvSpPr>
            <p:cNvPr id="9" name="圓角矩形 8"/>
            <p:cNvSpPr/>
            <p:nvPr/>
          </p:nvSpPr>
          <p:spPr>
            <a:xfrm>
              <a:off x="2506131" y="2129896"/>
              <a:ext cx="2133600" cy="583362"/>
            </a:xfrm>
            <a:prstGeom prst="roundRect">
              <a:avLst/>
            </a:prstGeom>
            <a:solidFill>
              <a:srgbClr val="45B3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文字方塊 9"/>
            <p:cNvSpPr txBox="1"/>
            <p:nvPr/>
          </p:nvSpPr>
          <p:spPr>
            <a:xfrm>
              <a:off x="2442521" y="2216281"/>
              <a:ext cx="2260823" cy="358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b="1" smtClean="0">
                  <a:solidFill>
                    <a:schemeClr val="bg1"/>
                  </a:solidFill>
                </a:rPr>
                <a:t>Object Grasping</a:t>
              </a:r>
              <a:endParaRPr lang="zh-TW" altLang="en-US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群組 10"/>
          <p:cNvGrpSpPr/>
          <p:nvPr/>
        </p:nvGrpSpPr>
        <p:grpSpPr>
          <a:xfrm>
            <a:off x="9279484" y="5588741"/>
            <a:ext cx="2260823" cy="717552"/>
            <a:chOff x="2442520" y="2242613"/>
            <a:chExt cx="2260823" cy="557031"/>
          </a:xfrm>
        </p:grpSpPr>
        <p:sp>
          <p:nvSpPr>
            <p:cNvPr id="12" name="圓角矩形 11"/>
            <p:cNvSpPr/>
            <p:nvPr/>
          </p:nvSpPr>
          <p:spPr>
            <a:xfrm>
              <a:off x="2506133" y="2242613"/>
              <a:ext cx="2133600" cy="557031"/>
            </a:xfrm>
            <a:prstGeom prst="roundRect">
              <a:avLst/>
            </a:prstGeom>
            <a:solidFill>
              <a:srgbClr val="45B3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2442520" y="2307006"/>
              <a:ext cx="2260823" cy="358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b="1" smtClean="0">
                  <a:solidFill>
                    <a:schemeClr val="bg1"/>
                  </a:solidFill>
                </a:rPr>
                <a:t>Visual Tracking</a:t>
              </a:r>
              <a:endParaRPr lang="zh-TW" altLang="en-US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群組 13"/>
          <p:cNvGrpSpPr/>
          <p:nvPr/>
        </p:nvGrpSpPr>
        <p:grpSpPr>
          <a:xfrm>
            <a:off x="3008856" y="4560625"/>
            <a:ext cx="2260823" cy="978913"/>
            <a:chOff x="2162410" y="2216281"/>
            <a:chExt cx="2260823" cy="759924"/>
          </a:xfrm>
        </p:grpSpPr>
        <p:sp>
          <p:nvSpPr>
            <p:cNvPr id="15" name="圓角矩形 14"/>
            <p:cNvSpPr/>
            <p:nvPr/>
          </p:nvSpPr>
          <p:spPr>
            <a:xfrm>
              <a:off x="2506133" y="2216281"/>
              <a:ext cx="1612025" cy="759924"/>
            </a:xfrm>
            <a:prstGeom prst="roundRect">
              <a:avLst/>
            </a:prstGeom>
            <a:solidFill>
              <a:srgbClr val="45B3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2162410" y="2267639"/>
              <a:ext cx="2260823" cy="6450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b="1" smtClean="0">
                  <a:solidFill>
                    <a:schemeClr val="bg1"/>
                  </a:solidFill>
                </a:rPr>
                <a:t>Action </a:t>
              </a:r>
            </a:p>
            <a:p>
              <a:pPr algn="ctr"/>
              <a:r>
                <a:rPr lang="en-US" altLang="zh-TW" sz="2400" b="1" smtClean="0">
                  <a:solidFill>
                    <a:schemeClr val="bg1"/>
                  </a:solidFill>
                </a:rPr>
                <a:t>Performing</a:t>
              </a:r>
              <a:endParaRPr lang="zh-TW" altLang="en-US" sz="2400" b="1">
                <a:solidFill>
                  <a:schemeClr val="bg1"/>
                </a:solidFill>
              </a:endParaRPr>
            </a:p>
          </p:txBody>
        </p:sp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9080" y="2216097"/>
            <a:ext cx="703930" cy="636532"/>
          </a:xfrm>
          <a:prstGeom prst="rect">
            <a:avLst/>
          </a:prstGeom>
        </p:spPr>
      </p:pic>
      <p:sp>
        <p:nvSpPr>
          <p:cNvPr id="17" name="文字方塊 16"/>
          <p:cNvSpPr txBox="1"/>
          <p:nvPr/>
        </p:nvSpPr>
        <p:spPr>
          <a:xfrm>
            <a:off x="1134729" y="2852629"/>
            <a:ext cx="14926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Speech</a:t>
            </a:r>
          </a:p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Command</a:t>
            </a:r>
            <a:endParaRPr lang="zh-TW" altLang="en-US" sz="2000">
              <a:solidFill>
                <a:srgbClr val="001A41"/>
              </a:solidFill>
            </a:endParaRPr>
          </a:p>
        </p:txBody>
      </p:sp>
      <p:cxnSp>
        <p:nvCxnSpPr>
          <p:cNvPr id="18" name="直線單箭頭接點 17"/>
          <p:cNvCxnSpPr/>
          <p:nvPr/>
        </p:nvCxnSpPr>
        <p:spPr>
          <a:xfrm>
            <a:off x="2407811" y="2671015"/>
            <a:ext cx="509849" cy="0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4"/>
          <a:srcRect l="13171" t="18216" r="11415" b="7829"/>
          <a:stretch/>
        </p:blipFill>
        <p:spPr>
          <a:xfrm>
            <a:off x="6136998" y="1696929"/>
            <a:ext cx="1728053" cy="926554"/>
          </a:xfrm>
          <a:prstGeom prst="rect">
            <a:avLst/>
          </a:prstGeom>
        </p:spPr>
      </p:pic>
      <p:sp>
        <p:nvSpPr>
          <p:cNvPr id="22" name="文字方塊 21"/>
          <p:cNvSpPr txBox="1"/>
          <p:nvPr/>
        </p:nvSpPr>
        <p:spPr>
          <a:xfrm>
            <a:off x="4691533" y="2988085"/>
            <a:ext cx="13798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Determine </a:t>
            </a:r>
          </a:p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the action</a:t>
            </a:r>
            <a:endParaRPr lang="zh-TW" altLang="en-US" sz="2000">
              <a:solidFill>
                <a:srgbClr val="001A41"/>
              </a:solidFill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6073740" y="2804833"/>
            <a:ext cx="21486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200" b="1" smtClean="0">
                <a:solidFill>
                  <a:srgbClr val="001A41"/>
                </a:solidFill>
              </a:rPr>
              <a:t>Give/Feed?</a:t>
            </a:r>
            <a:endParaRPr lang="zh-TW" altLang="en-US" sz="3200" b="1">
              <a:solidFill>
                <a:srgbClr val="001A41"/>
              </a:solidFill>
            </a:endParaRPr>
          </a:p>
        </p:txBody>
      </p:sp>
      <p:cxnSp>
        <p:nvCxnSpPr>
          <p:cNvPr id="24" name="直線單箭頭接點 23"/>
          <p:cNvCxnSpPr>
            <a:endCxn id="20" idx="1"/>
          </p:cNvCxnSpPr>
          <p:nvPr/>
        </p:nvCxnSpPr>
        <p:spPr>
          <a:xfrm flipV="1">
            <a:off x="4783229" y="2160206"/>
            <a:ext cx="1353769" cy="390756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單箭頭接點 25"/>
          <p:cNvCxnSpPr/>
          <p:nvPr/>
        </p:nvCxnSpPr>
        <p:spPr>
          <a:xfrm>
            <a:off x="4802699" y="2760775"/>
            <a:ext cx="1317999" cy="305980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單箭頭接點 28"/>
          <p:cNvCxnSpPr>
            <a:stCxn id="20" idx="3"/>
          </p:cNvCxnSpPr>
          <p:nvPr/>
        </p:nvCxnSpPr>
        <p:spPr>
          <a:xfrm flipV="1">
            <a:off x="7865051" y="2154144"/>
            <a:ext cx="1440289" cy="6062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單箭頭接點 42"/>
          <p:cNvCxnSpPr/>
          <p:nvPr/>
        </p:nvCxnSpPr>
        <p:spPr>
          <a:xfrm flipH="1">
            <a:off x="4988010" y="3362016"/>
            <a:ext cx="1812076" cy="1542156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圖片 18"/>
          <p:cNvPicPr>
            <a:picLocks noChangeAspect="1"/>
          </p:cNvPicPr>
          <p:nvPr/>
        </p:nvPicPr>
        <p:blipFill rotWithShape="1">
          <a:blip r:embed="rId5"/>
          <a:srcRect t="20801" r="39998"/>
          <a:stretch/>
        </p:blipFill>
        <p:spPr>
          <a:xfrm>
            <a:off x="9210601" y="3066755"/>
            <a:ext cx="2350431" cy="2006560"/>
          </a:xfrm>
          <a:prstGeom prst="rect">
            <a:avLst/>
          </a:prstGeom>
        </p:spPr>
      </p:pic>
      <p:pic>
        <p:nvPicPr>
          <p:cNvPr id="30" name="圖片 2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5" r="11441"/>
          <a:stretch/>
        </p:blipFill>
        <p:spPr>
          <a:xfrm>
            <a:off x="548300" y="4149907"/>
            <a:ext cx="2344623" cy="1837211"/>
          </a:xfrm>
          <a:prstGeom prst="rect">
            <a:avLst/>
          </a:prstGeom>
        </p:spPr>
      </p:pic>
      <p:grpSp>
        <p:nvGrpSpPr>
          <p:cNvPr id="37" name="群組 36"/>
          <p:cNvGrpSpPr/>
          <p:nvPr/>
        </p:nvGrpSpPr>
        <p:grpSpPr>
          <a:xfrm>
            <a:off x="5460113" y="5320786"/>
            <a:ext cx="2432053" cy="1142046"/>
            <a:chOff x="5059680" y="4108631"/>
            <a:chExt cx="4074160" cy="1913149"/>
          </a:xfrm>
        </p:grpSpPr>
        <p:pic>
          <p:nvPicPr>
            <p:cNvPr id="25" name="圖片 24"/>
            <p:cNvPicPr>
              <a:picLocks noChangeAspect="1"/>
            </p:cNvPicPr>
            <p:nvPr/>
          </p:nvPicPr>
          <p:blipFill rotWithShape="1">
            <a:blip r:embed="rId7"/>
            <a:srcRect l="59680" r="3508"/>
            <a:stretch/>
          </p:blipFill>
          <p:spPr>
            <a:xfrm>
              <a:off x="7115204" y="4108631"/>
              <a:ext cx="2018636" cy="1913149"/>
            </a:xfrm>
            <a:prstGeom prst="rect">
              <a:avLst/>
            </a:prstGeom>
          </p:spPr>
        </p:pic>
        <p:pic>
          <p:nvPicPr>
            <p:cNvPr id="32" name="圖片 31"/>
            <p:cNvPicPr>
              <a:picLocks noChangeAspect="1"/>
            </p:cNvPicPr>
            <p:nvPr/>
          </p:nvPicPr>
          <p:blipFill rotWithShape="1">
            <a:blip r:embed="rId7"/>
            <a:srcRect l="12028" r="50167"/>
            <a:stretch/>
          </p:blipFill>
          <p:spPr>
            <a:xfrm>
              <a:off x="5059680" y="4108631"/>
              <a:ext cx="2075734" cy="1913149"/>
            </a:xfrm>
            <a:prstGeom prst="rect">
              <a:avLst/>
            </a:prstGeom>
          </p:spPr>
        </p:pic>
      </p:grpSp>
      <p:cxnSp>
        <p:nvCxnSpPr>
          <p:cNvPr id="41" name="直線單箭頭接點 40"/>
          <p:cNvCxnSpPr>
            <a:endCxn id="19" idx="0"/>
          </p:cNvCxnSpPr>
          <p:nvPr/>
        </p:nvCxnSpPr>
        <p:spPr>
          <a:xfrm>
            <a:off x="10385816" y="2525347"/>
            <a:ext cx="1" cy="541408"/>
          </a:xfrm>
          <a:prstGeom prst="straightConnector1">
            <a:avLst/>
          </a:prstGeom>
          <a:ln w="38100">
            <a:solidFill>
              <a:srgbClr val="001A4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單箭頭接點 43"/>
          <p:cNvCxnSpPr/>
          <p:nvPr/>
        </p:nvCxnSpPr>
        <p:spPr>
          <a:xfrm>
            <a:off x="10404844" y="5050082"/>
            <a:ext cx="1" cy="541408"/>
          </a:xfrm>
          <a:prstGeom prst="straightConnector1">
            <a:avLst/>
          </a:prstGeom>
          <a:ln w="38100">
            <a:solidFill>
              <a:srgbClr val="001A4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單箭頭接點 44"/>
          <p:cNvCxnSpPr/>
          <p:nvPr/>
        </p:nvCxnSpPr>
        <p:spPr>
          <a:xfrm flipH="1">
            <a:off x="7892166" y="5941206"/>
            <a:ext cx="1450933" cy="0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單箭頭接點 45"/>
          <p:cNvCxnSpPr/>
          <p:nvPr/>
        </p:nvCxnSpPr>
        <p:spPr>
          <a:xfrm flipH="1" flipV="1">
            <a:off x="4983306" y="5090350"/>
            <a:ext cx="517224" cy="715119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/>
          <p:cNvCxnSpPr/>
          <p:nvPr/>
        </p:nvCxnSpPr>
        <p:spPr>
          <a:xfrm flipH="1">
            <a:off x="2917660" y="5068513"/>
            <a:ext cx="434919" cy="0"/>
          </a:xfrm>
          <a:prstGeom prst="straightConnector1">
            <a:avLst/>
          </a:prstGeom>
          <a:ln w="38100">
            <a:solidFill>
              <a:srgbClr val="001A4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字方塊 50"/>
          <p:cNvSpPr txBox="1"/>
          <p:nvPr/>
        </p:nvSpPr>
        <p:spPr>
          <a:xfrm>
            <a:off x="8008099" y="5172716"/>
            <a:ext cx="13242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Track </a:t>
            </a:r>
          </a:p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person</a:t>
            </a:r>
            <a:endParaRPr lang="zh-TW" altLang="en-US" sz="2000">
              <a:solidFill>
                <a:srgbClr val="001A41"/>
              </a:solidFill>
            </a:endParaRPr>
          </a:p>
        </p:txBody>
      </p:sp>
      <p:sp>
        <p:nvSpPr>
          <p:cNvPr id="57" name="文字方塊 56"/>
          <p:cNvSpPr txBox="1"/>
          <p:nvPr/>
        </p:nvSpPr>
        <p:spPr>
          <a:xfrm>
            <a:off x="4173026" y="1639081"/>
            <a:ext cx="2267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Locate the </a:t>
            </a:r>
          </a:p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object</a:t>
            </a:r>
            <a:endParaRPr lang="zh-TW" altLang="en-US" sz="2000">
              <a:solidFill>
                <a:srgbClr val="001A41"/>
              </a:solidFill>
            </a:endParaRPr>
          </a:p>
        </p:txBody>
      </p:sp>
      <p:sp>
        <p:nvSpPr>
          <p:cNvPr id="58" name="文字方塊 57"/>
          <p:cNvSpPr txBox="1"/>
          <p:nvPr/>
        </p:nvSpPr>
        <p:spPr>
          <a:xfrm>
            <a:off x="7974745" y="2531887"/>
            <a:ext cx="28192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smtClean="0">
                <a:solidFill>
                  <a:srgbClr val="001A41"/>
                </a:solidFill>
              </a:rPr>
              <a:t>Pick </a:t>
            </a:r>
            <a:r>
              <a:rPr lang="en-US" altLang="zh-TW" sz="2000" smtClean="0">
                <a:solidFill>
                  <a:srgbClr val="001A41"/>
                </a:solidFill>
              </a:rPr>
              <a:t>up the </a:t>
            </a:r>
            <a:r>
              <a:rPr lang="en-US" altLang="zh-TW" sz="2000" smtClean="0">
                <a:solidFill>
                  <a:srgbClr val="001A41"/>
                </a:solidFill>
              </a:rPr>
              <a:t>object</a:t>
            </a:r>
            <a:endParaRPr lang="zh-TW" altLang="en-US" sz="2000">
              <a:solidFill>
                <a:srgbClr val="001A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98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51" grpId="0"/>
      <p:bldP spid="57" grpId="0"/>
      <p:bldP spid="5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smtClean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zh-TW" altLang="en-US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b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r>
              <a:rPr lang="en-US" altLang="zh-TW" sz="3200" b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 Overview</a:t>
            </a:r>
          </a:p>
          <a:p>
            <a:r>
              <a:rPr lang="en-US" altLang="zh-TW" sz="3200" b="1" smtClean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  <a:p>
            <a:pPr lvl="1"/>
            <a:r>
              <a:rPr lang="en-US" altLang="zh-TW" sz="2800" b="1" smtClean="0">
                <a:latin typeface="Arial" panose="020B0604020202020204" pitchFamily="34" charset="0"/>
                <a:cs typeface="Arial" panose="020B0604020202020204" pitchFamily="34" charset="0"/>
              </a:rPr>
              <a:t>Natural Language Processing</a:t>
            </a:r>
            <a:endParaRPr lang="en-US" altLang="zh-TW" sz="2800" b="1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zh-TW" sz="2800" b="1" smtClean="0">
                <a:latin typeface="Arial" panose="020B0604020202020204" pitchFamily="34" charset="0"/>
                <a:cs typeface="Arial" panose="020B0604020202020204" pitchFamily="34" charset="0"/>
              </a:rPr>
              <a:t>Visual Tracking</a:t>
            </a:r>
            <a:endParaRPr lang="en-US" altLang="zh-TW" sz="2800" b="1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TW" sz="3200" b="1">
                <a:solidFill>
                  <a:schemeClr val="accent5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Demonstration</a:t>
            </a:r>
            <a:endParaRPr lang="en-US" altLang="zh-TW" sz="3200">
              <a:solidFill>
                <a:schemeClr val="accent5">
                  <a:lumMod val="40000"/>
                  <a:lumOff val="6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TW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F223A-E016-418C-AE63-646D00B724E4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942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24011</TotalTime>
  <Words>356</Words>
  <Application>Microsoft Office PowerPoint</Application>
  <PresentationFormat>寬螢幕</PresentationFormat>
  <Paragraphs>142</Paragraphs>
  <Slides>18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Inter-Regular</vt:lpstr>
      <vt:lpstr>微軟正黑體 Light</vt:lpstr>
      <vt:lpstr>新細明體</vt:lpstr>
      <vt:lpstr>Arial</vt:lpstr>
      <vt:lpstr>Calibri</vt:lpstr>
      <vt:lpstr>Calibri Light</vt:lpstr>
      <vt:lpstr>Office 佈景主題</vt:lpstr>
      <vt:lpstr>Joan template</vt:lpstr>
      <vt:lpstr> Speech Control Care Robot</vt:lpstr>
      <vt:lpstr>Outline</vt:lpstr>
      <vt:lpstr>Outline</vt:lpstr>
      <vt:lpstr>Introduction―Motivation</vt:lpstr>
      <vt:lpstr>Introduction―Objective</vt:lpstr>
      <vt:lpstr>Outline</vt:lpstr>
      <vt:lpstr>System Overview―Settings</vt:lpstr>
      <vt:lpstr>System Overview―Flowchart</vt:lpstr>
      <vt:lpstr>Outline</vt:lpstr>
      <vt:lpstr>Natural Language Processing―Concept</vt:lpstr>
      <vt:lpstr>Natural Language Processing―Concept</vt:lpstr>
      <vt:lpstr>Natural Language Processing―Concept</vt:lpstr>
      <vt:lpstr>Natural Language Processing―Flowchart</vt:lpstr>
      <vt:lpstr>Natural Language Processing―Results</vt:lpstr>
      <vt:lpstr>Visual Tracking</vt:lpstr>
      <vt:lpstr>Outline</vt:lpstr>
      <vt:lpstr>Demonstration</vt:lpstr>
      <vt:lpstr>Thanks for your attention! Any Question?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End-to-End Object Detection with Transformers</dc:title>
  <dc:creator>體淮 宋</dc:creator>
  <cp:lastModifiedBy>體淮 宋</cp:lastModifiedBy>
  <cp:revision>657</cp:revision>
  <dcterms:created xsi:type="dcterms:W3CDTF">2021-03-20T12:39:19Z</dcterms:created>
  <dcterms:modified xsi:type="dcterms:W3CDTF">2022-03-04T12:45:55Z</dcterms:modified>
</cp:coreProperties>
</file>